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2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8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4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7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145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B0B0D3-20BE-47CD-A06A-5649021277D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5A792E-AF4B-446B-9DE1-1D7C35955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4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svg"/><Relationship Id="rId1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8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20.svg"/><Relationship Id="rId4" Type="http://schemas.openxmlformats.org/officeDocument/2006/relationships/image" Target="../media/image4.png"/><Relationship Id="rId9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oked-food-186020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21" Type="http://schemas.openxmlformats.org/officeDocument/2006/relationships/image" Target="../media/image14.pn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20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21" Type="http://schemas.openxmlformats.org/officeDocument/2006/relationships/image" Target="../media/image17.jpe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svg"/><Relationship Id="rId15" Type="http://schemas.openxmlformats.org/officeDocument/2006/relationships/image" Target="../media/image16.svg"/><Relationship Id="rId10" Type="http://schemas.openxmlformats.org/officeDocument/2006/relationships/image" Target="../media/image7.png"/><Relationship Id="rId19" Type="http://schemas.openxmlformats.org/officeDocument/2006/relationships/image" Target="../media/image20.sv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3FE-8FD2-458E-8AE5-04B96555C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048251"/>
          </a:xfrm>
        </p:spPr>
        <p:txBody>
          <a:bodyPr/>
          <a:lstStyle/>
          <a:p>
            <a:r>
              <a:rPr lang="hu-HU" dirty="0" smtClean="0"/>
              <a:t>SZAKÁCS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B6538-2CF8-4183-9E26-590A40A7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23720"/>
            <a:ext cx="9070848" cy="951470"/>
          </a:xfrm>
        </p:spPr>
        <p:txBody>
          <a:bodyPr/>
          <a:lstStyle/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Cod COR: 5120 – Bucătar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ISCO 08:</a:t>
            </a:r>
            <a:r>
              <a:rPr lang="hu-HU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5120 - Cooks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31" name="Graphic 30" descr="Burger and drink">
            <a:extLst>
              <a:ext uri="{FF2B5EF4-FFF2-40B4-BE49-F238E27FC236}">
                <a16:creationId xmlns:a16="http://schemas.microsoft.com/office/drawing/2014/main" id="{0CF96954-6529-4B55-B732-C1E2374752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3492" y="151372"/>
            <a:ext cx="914400" cy="914400"/>
          </a:xfrm>
          <a:prstGeom prst="rect">
            <a:avLst/>
          </a:prstGeom>
        </p:spPr>
      </p:pic>
      <p:pic>
        <p:nvPicPr>
          <p:cNvPr id="55" name="Graphic 54" descr="Chicken leg">
            <a:extLst>
              <a:ext uri="{FF2B5EF4-FFF2-40B4-BE49-F238E27FC236}">
                <a16:creationId xmlns:a16="http://schemas.microsoft.com/office/drawing/2014/main" id="{B467972F-C8CB-4B03-A358-B12F1AC0AB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518" y="1940010"/>
            <a:ext cx="914400" cy="914400"/>
          </a:xfrm>
          <a:prstGeom prst="rect">
            <a:avLst/>
          </a:prstGeom>
        </p:spPr>
      </p:pic>
      <p:pic>
        <p:nvPicPr>
          <p:cNvPr id="57" name="Graphic 56" descr="Pasta">
            <a:extLst>
              <a:ext uri="{FF2B5EF4-FFF2-40B4-BE49-F238E27FC236}">
                <a16:creationId xmlns:a16="http://schemas.microsoft.com/office/drawing/2014/main" id="{04A9D92E-FFFC-453F-BFF1-BAEDB1D22C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0476" y="151372"/>
            <a:ext cx="914400" cy="914400"/>
          </a:xfrm>
          <a:prstGeom prst="rect">
            <a:avLst/>
          </a:prstGeom>
        </p:spPr>
      </p:pic>
      <p:pic>
        <p:nvPicPr>
          <p:cNvPr id="59" name="Graphic 58" descr="Whole pizza">
            <a:extLst>
              <a:ext uri="{FF2B5EF4-FFF2-40B4-BE49-F238E27FC236}">
                <a16:creationId xmlns:a16="http://schemas.microsoft.com/office/drawing/2014/main" id="{447F2712-89BD-44A2-842A-AF5A4D321F5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686" y="4460790"/>
            <a:ext cx="914400" cy="914400"/>
          </a:xfrm>
          <a:prstGeom prst="rect">
            <a:avLst/>
          </a:prstGeom>
        </p:spPr>
      </p:pic>
      <p:pic>
        <p:nvPicPr>
          <p:cNvPr id="61" name="Graphic 60" descr="Tea">
            <a:extLst>
              <a:ext uri="{FF2B5EF4-FFF2-40B4-BE49-F238E27FC236}">
                <a16:creationId xmlns:a16="http://schemas.microsoft.com/office/drawing/2014/main" id="{3B1ADD52-3D83-48CC-A7B8-458D7925F61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1082" y="1940010"/>
            <a:ext cx="914400" cy="914400"/>
          </a:xfrm>
          <a:prstGeom prst="rect">
            <a:avLst/>
          </a:prstGeom>
        </p:spPr>
      </p:pic>
      <p:pic>
        <p:nvPicPr>
          <p:cNvPr id="63" name="Graphic 62" descr="Pie">
            <a:extLst>
              <a:ext uri="{FF2B5EF4-FFF2-40B4-BE49-F238E27FC236}">
                <a16:creationId xmlns:a16="http://schemas.microsoft.com/office/drawing/2014/main" id="{9EF8A03D-1918-4983-894B-E78FE505D31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21082" y="4590535"/>
            <a:ext cx="914400" cy="914400"/>
          </a:xfrm>
          <a:prstGeom prst="rect">
            <a:avLst/>
          </a:prstGeom>
        </p:spPr>
      </p:pic>
      <p:pic>
        <p:nvPicPr>
          <p:cNvPr id="67" name="Graphic 66" descr="Donut">
            <a:extLst>
              <a:ext uri="{FF2B5EF4-FFF2-40B4-BE49-F238E27FC236}">
                <a16:creationId xmlns:a16="http://schemas.microsoft.com/office/drawing/2014/main" id="{D5EC3540-6B95-4AAC-A357-C777F758442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38800" y="5863281"/>
            <a:ext cx="914400" cy="914400"/>
          </a:xfrm>
          <a:prstGeom prst="rect">
            <a:avLst/>
          </a:prstGeom>
        </p:spPr>
      </p:pic>
      <p:pic>
        <p:nvPicPr>
          <p:cNvPr id="69" name="Graphic 68" descr="Wine">
            <a:extLst>
              <a:ext uri="{FF2B5EF4-FFF2-40B4-BE49-F238E27FC236}">
                <a16:creationId xmlns:a16="http://schemas.microsoft.com/office/drawing/2014/main" id="{EEE44A77-AA72-406E-BAD4-C7BFA73624D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827" y="5764427"/>
            <a:ext cx="914400" cy="914400"/>
          </a:xfrm>
          <a:prstGeom prst="rect">
            <a:avLst/>
          </a:prstGeom>
        </p:spPr>
      </p:pic>
      <p:pic>
        <p:nvPicPr>
          <p:cNvPr id="71" name="Graphic 70" descr="Beer">
            <a:extLst>
              <a:ext uri="{FF2B5EF4-FFF2-40B4-BE49-F238E27FC236}">
                <a16:creationId xmlns:a16="http://schemas.microsoft.com/office/drawing/2014/main" id="{59864F71-34DA-4C10-B5D9-161C302924D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40692" y="57922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4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5560-C1DF-41C5-B6C9-543861C0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58" y="2786449"/>
            <a:ext cx="6476800" cy="1371600"/>
          </a:xfrm>
        </p:spPr>
        <p:txBody>
          <a:bodyPr>
            <a:norm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SZAKÁCS – fő tevékenységi köre a főzés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79C9-360C-4AE2-9111-F2211E56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2" y="916872"/>
            <a:ext cx="9765957" cy="1826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szakács  szakma nem csupán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sütést-főzést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Szakácsnak lenni hivatás is.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jó szakács egyénisége felismerhető az általa készített ételben.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szakács munkája nagymértékben befolyásolja a vendéglő hírnevét.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2FD54-22D4-4C89-A8A4-F872709318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6845" y="3389131"/>
            <a:ext cx="4058874" cy="270613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E32A47C-5600-486D-A7B2-D2C1A9D6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58" y="4234364"/>
            <a:ext cx="6585637" cy="16267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Az étkezési szükséglet </a:t>
            </a:r>
            <a:r>
              <a:rPr lang="hu-HU" dirty="0"/>
              <a:t>kielégítésének kiszolgálása mellett kulináris élményt is nyújt a vendégek számára. </a:t>
            </a:r>
            <a:endParaRPr lang="hu-HU" dirty="0" smtClean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Szinte </a:t>
            </a:r>
            <a:r>
              <a:rPr lang="hu-HU" dirty="0"/>
              <a:t>minden társadalmi, családi, vallási eseményben szerepe van az étkezésnek, így a főzésnek </a:t>
            </a:r>
            <a:r>
              <a:rPr lang="hu-HU" dirty="0" smtClean="0"/>
              <a:t>is.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A </a:t>
            </a:r>
            <a:r>
              <a:rPr lang="hu-HU" dirty="0"/>
              <a:t>szakács élelmiszerekből ételeket, fogásokat „varázsol” remek ízérzékével és </a:t>
            </a:r>
            <a:r>
              <a:rPr lang="hu-HU" dirty="0" smtClean="0"/>
              <a:t>kreativitásával. </a:t>
            </a:r>
            <a:endParaRPr kumimoji="0" lang="hu-H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1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3FE-8FD2-458E-8AE5-04B96555C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048251"/>
          </a:xfrm>
        </p:spPr>
        <p:txBody>
          <a:bodyPr/>
          <a:lstStyle/>
          <a:p>
            <a:r>
              <a:rPr lang="hu-HU" dirty="0" smtClean="0"/>
              <a:t>PINCÉR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B6538-2CF8-4183-9E26-590A40A7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23720"/>
            <a:ext cx="9070848" cy="951470"/>
          </a:xfrm>
        </p:spPr>
        <p:txBody>
          <a:bodyPr/>
          <a:lstStyle/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Cod COR: </a:t>
            </a:r>
            <a:r>
              <a:rPr lang="hu-HU" dirty="0"/>
              <a:t>5131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Ospătar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dirty="0"/>
              <a:t>ISCO </a:t>
            </a:r>
            <a:r>
              <a:rPr lang="hu-HU" dirty="0" smtClean="0"/>
              <a:t>08:5131 </a:t>
            </a:r>
            <a:r>
              <a:rPr lang="hu-HU" dirty="0"/>
              <a:t>- </a:t>
            </a:r>
            <a:r>
              <a:rPr lang="hu-HU" dirty="0" err="1"/>
              <a:t>Waiters</a:t>
            </a:r>
            <a:endParaRPr lang="en-US" dirty="0"/>
          </a:p>
        </p:txBody>
      </p:sp>
      <p:pic>
        <p:nvPicPr>
          <p:cNvPr id="59" name="Graphic 58" descr="Whole pizza">
            <a:extLst>
              <a:ext uri="{FF2B5EF4-FFF2-40B4-BE49-F238E27FC236}">
                <a16:creationId xmlns:a16="http://schemas.microsoft.com/office/drawing/2014/main" id="{447F2712-89BD-44A2-842A-AF5A4D321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686" y="4460790"/>
            <a:ext cx="914400" cy="914400"/>
          </a:xfrm>
          <a:prstGeom prst="rect">
            <a:avLst/>
          </a:prstGeom>
        </p:spPr>
      </p:pic>
      <p:pic>
        <p:nvPicPr>
          <p:cNvPr id="61" name="Graphic 60" descr="Tea">
            <a:extLst>
              <a:ext uri="{FF2B5EF4-FFF2-40B4-BE49-F238E27FC236}">
                <a16:creationId xmlns:a16="http://schemas.microsoft.com/office/drawing/2014/main" id="{3B1ADD52-3D83-48CC-A7B8-458D7925F61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1082" y="1940010"/>
            <a:ext cx="914400" cy="914400"/>
          </a:xfrm>
          <a:prstGeom prst="rect">
            <a:avLst/>
          </a:prstGeom>
        </p:spPr>
      </p:pic>
      <p:pic>
        <p:nvPicPr>
          <p:cNvPr id="67" name="Graphic 66" descr="Donut">
            <a:extLst>
              <a:ext uri="{FF2B5EF4-FFF2-40B4-BE49-F238E27FC236}">
                <a16:creationId xmlns:a16="http://schemas.microsoft.com/office/drawing/2014/main" id="{D5EC3540-6B95-4AAC-A357-C777F758442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38800" y="5863281"/>
            <a:ext cx="914400" cy="914400"/>
          </a:xfrm>
          <a:prstGeom prst="rect">
            <a:avLst/>
          </a:prstGeom>
        </p:spPr>
      </p:pic>
      <p:pic>
        <p:nvPicPr>
          <p:cNvPr id="69" name="Graphic 68" descr="Wine">
            <a:extLst>
              <a:ext uri="{FF2B5EF4-FFF2-40B4-BE49-F238E27FC236}">
                <a16:creationId xmlns:a16="http://schemas.microsoft.com/office/drawing/2014/main" id="{EEE44A77-AA72-406E-BAD4-C7BFA73624D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827" y="5764427"/>
            <a:ext cx="914400" cy="914400"/>
          </a:xfrm>
          <a:prstGeom prst="rect">
            <a:avLst/>
          </a:prstGeom>
        </p:spPr>
      </p:pic>
      <p:pic>
        <p:nvPicPr>
          <p:cNvPr id="71" name="Graphic 70" descr="Beer">
            <a:extLst>
              <a:ext uri="{FF2B5EF4-FFF2-40B4-BE49-F238E27FC236}">
                <a16:creationId xmlns:a16="http://schemas.microsoft.com/office/drawing/2014/main" id="{59864F71-34DA-4C10-B5D9-161C302924D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40692" y="5792228"/>
            <a:ext cx="914400" cy="914400"/>
          </a:xfrm>
          <a:prstGeom prst="rect">
            <a:avLst/>
          </a:prstGeom>
        </p:spPr>
      </p:pic>
      <p:pic>
        <p:nvPicPr>
          <p:cNvPr id="5" name="Picture 4" descr="Free vector graphic: Butler, Dining, Dinner, Service ...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6" y="510299"/>
            <a:ext cx="1643189" cy="1163926"/>
          </a:xfrm>
          <a:prstGeom prst="rect">
            <a:avLst/>
          </a:prstGeom>
        </p:spPr>
      </p:pic>
      <p:pic>
        <p:nvPicPr>
          <p:cNvPr id="6" name="Picture 5" descr="Free vector graphic: &lt;strong&gt;Waiter&lt;/strong&gt;, Food, Service, Menial - Free ...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18" y="415096"/>
            <a:ext cx="1534064" cy="15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5560-C1DF-41C5-B6C9-543861C0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58" y="2786449"/>
            <a:ext cx="6899495" cy="1371600"/>
          </a:xfrm>
        </p:spPr>
        <p:txBody>
          <a:bodyPr>
            <a:norm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PINCÉR – étel, ital felszolgálás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79C9-360C-4AE2-9111-F2211E56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2" y="916872"/>
            <a:ext cx="9765957" cy="1826328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Egy pincér nagy felelősséggel tartozik azért, hogy jó kép alakuljon ki az étteremről,  ahol dolgozik. </a:t>
            </a:r>
            <a:endParaRPr lang="hu-HU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Törekednie kell, </a:t>
            </a:r>
            <a:r>
              <a:rPr lang="hu-HU" dirty="0"/>
              <a:t>hogy megfeleljen </a:t>
            </a:r>
            <a:r>
              <a:rPr lang="hu-HU" dirty="0" smtClean="0"/>
              <a:t>a vendég minden </a:t>
            </a:r>
            <a:r>
              <a:rPr lang="hu-HU" dirty="0"/>
              <a:t>igényének. Az igényeket </a:t>
            </a:r>
            <a:r>
              <a:rPr lang="hu-HU" dirty="0" smtClean="0"/>
              <a:t>azonosítani </a:t>
            </a:r>
            <a:r>
              <a:rPr lang="hu-HU" dirty="0"/>
              <a:t>kell, majd tájékoztatni </a:t>
            </a:r>
            <a:r>
              <a:rPr lang="hu-HU" dirty="0" smtClean="0"/>
              <a:t> és tanácsokkal </a:t>
            </a:r>
            <a:r>
              <a:rPr lang="hu-HU" dirty="0"/>
              <a:t>kell ellátni </a:t>
            </a:r>
            <a:r>
              <a:rPr lang="hu-HU" dirty="0" smtClean="0"/>
              <a:t>a vendégeket.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Ez </a:t>
            </a:r>
            <a:r>
              <a:rPr lang="hu-HU" dirty="0"/>
              <a:t>a szakma jó megfigyelői képességeket, gyors következtetési- és kapcsolatteremtési képességeket kíván.</a:t>
            </a:r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E32A47C-5600-486D-A7B2-D2C1A9D6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495" y="4095866"/>
            <a:ext cx="6210300" cy="19037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/>
              <a:t>A pincér-vendégtéri szakember a vendéglátó egységekben fogadja az érkező vendégeket, igény szerint ételt és italt ajánl, majd felszolgálja a kiválasztott </a:t>
            </a:r>
            <a:r>
              <a:rPr lang="hu-HU" dirty="0" smtClean="0"/>
              <a:t>ételeket, italokat. 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Folyamatosan </a:t>
            </a:r>
            <a:r>
              <a:rPr lang="hu-HU" dirty="0" err="1" smtClean="0"/>
              <a:t>ﬁgyel</a:t>
            </a:r>
            <a:r>
              <a:rPr lang="hu-HU" dirty="0"/>
              <a:t> </a:t>
            </a:r>
            <a:r>
              <a:rPr lang="hu-HU" dirty="0" smtClean="0"/>
              <a:t>vendégeire</a:t>
            </a:r>
            <a:r>
              <a:rPr lang="hu-HU" dirty="0"/>
              <a:t>, kínál, utántölt, rendben tartja az asztalt. </a:t>
            </a:r>
            <a:endParaRPr lang="hu-HU" dirty="0" smtClean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Számlát </a:t>
            </a:r>
            <a:r>
              <a:rPr lang="hu-HU" dirty="0"/>
              <a:t>készít és lebonyolítja a </a:t>
            </a:r>
            <a:r>
              <a:rPr lang="hu-HU" dirty="0" err="1" smtClean="0"/>
              <a:t>kiﬁzetést</a:t>
            </a:r>
            <a:r>
              <a:rPr lang="hu-HU" dirty="0"/>
              <a:t>.</a:t>
            </a:r>
            <a:endParaRPr kumimoji="0" lang="hu-H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ustomers and &lt;strong&gt;waitress&lt;/strong&gt; | Free SV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94" y="2909083"/>
            <a:ext cx="3666226" cy="36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3FE-8FD2-458E-8AE5-04B96555C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048251"/>
          </a:xfrm>
        </p:spPr>
        <p:txBody>
          <a:bodyPr/>
          <a:lstStyle/>
          <a:p>
            <a:r>
              <a:rPr lang="hu-HU" dirty="0" smtClean="0"/>
              <a:t>SZÁLLODAI DOLGOZÓ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BB6538-2CF8-4183-9E26-590A40A7F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23720"/>
            <a:ext cx="9070848" cy="951470"/>
          </a:xfrm>
        </p:spPr>
        <p:txBody>
          <a:bodyPr/>
          <a:lstStyle/>
          <a:p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Cod COR: </a:t>
            </a:r>
            <a:r>
              <a:rPr lang="hu-HU" dirty="0" smtClean="0"/>
              <a:t>9112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it-IT" dirty="0"/>
              <a:t>Personal de serviciu </a:t>
            </a:r>
            <a:r>
              <a:rPr lang="ro-RO" dirty="0" smtClean="0"/>
              <a:t>î</a:t>
            </a:r>
            <a:r>
              <a:rPr lang="it-IT" dirty="0" smtClean="0"/>
              <a:t>n </a:t>
            </a:r>
            <a:r>
              <a:rPr lang="it-IT" dirty="0"/>
              <a:t>birouri, hoteluri </a:t>
            </a:r>
            <a:r>
              <a:rPr lang="ro-RO" dirty="0" smtClean="0"/>
              <a:t>ș</a:t>
            </a:r>
            <a:r>
              <a:rPr lang="it-IT" dirty="0" smtClean="0"/>
              <a:t>i </a:t>
            </a:r>
            <a:r>
              <a:rPr lang="it-IT" dirty="0"/>
              <a:t>alte </a:t>
            </a:r>
            <a:r>
              <a:rPr lang="it-IT" dirty="0" smtClean="0"/>
              <a:t>instit</a:t>
            </a:r>
            <a:r>
              <a:rPr lang="ro-RO" dirty="0" smtClean="0"/>
              <a:t>uț</a:t>
            </a:r>
            <a:r>
              <a:rPr lang="it-IT" dirty="0" smtClean="0"/>
              <a:t>ii</a:t>
            </a:r>
            <a:endParaRPr lang="it-IT" dirty="0"/>
          </a:p>
          <a:p>
            <a:r>
              <a:rPr lang="en-US" dirty="0" smtClean="0"/>
              <a:t>ISCO </a:t>
            </a:r>
            <a:r>
              <a:rPr lang="en-US" dirty="0"/>
              <a:t>08</a:t>
            </a:r>
            <a:r>
              <a:rPr lang="en-US" dirty="0" smtClean="0"/>
              <a:t>:</a:t>
            </a:r>
            <a:r>
              <a:rPr lang="ro-RO" dirty="0" smtClean="0"/>
              <a:t> </a:t>
            </a:r>
            <a:r>
              <a:rPr lang="en-US" dirty="0" smtClean="0"/>
              <a:t>9112 </a:t>
            </a:r>
            <a:r>
              <a:rPr lang="en-US" dirty="0"/>
              <a:t>- Cleaners and helpers in offices, hotels and other establishments</a:t>
            </a:r>
          </a:p>
        </p:txBody>
      </p:sp>
      <p:pic>
        <p:nvPicPr>
          <p:cNvPr id="59" name="Graphic 58" descr="Whole pizza">
            <a:extLst>
              <a:ext uri="{FF2B5EF4-FFF2-40B4-BE49-F238E27FC236}">
                <a16:creationId xmlns:a16="http://schemas.microsoft.com/office/drawing/2014/main" id="{447F2712-89BD-44A2-842A-AF5A4D321F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686" y="4460790"/>
            <a:ext cx="914400" cy="914400"/>
          </a:xfrm>
          <a:prstGeom prst="rect">
            <a:avLst/>
          </a:prstGeom>
        </p:spPr>
      </p:pic>
      <p:pic>
        <p:nvPicPr>
          <p:cNvPr id="61" name="Graphic 60" descr="Tea">
            <a:extLst>
              <a:ext uri="{FF2B5EF4-FFF2-40B4-BE49-F238E27FC236}">
                <a16:creationId xmlns:a16="http://schemas.microsoft.com/office/drawing/2014/main" id="{3B1ADD52-3D83-48CC-A7B8-458D7925F61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1082" y="1940010"/>
            <a:ext cx="914400" cy="914400"/>
          </a:xfrm>
          <a:prstGeom prst="rect">
            <a:avLst/>
          </a:prstGeom>
        </p:spPr>
      </p:pic>
      <p:pic>
        <p:nvPicPr>
          <p:cNvPr id="67" name="Graphic 66" descr="Donut">
            <a:extLst>
              <a:ext uri="{FF2B5EF4-FFF2-40B4-BE49-F238E27FC236}">
                <a16:creationId xmlns:a16="http://schemas.microsoft.com/office/drawing/2014/main" id="{D5EC3540-6B95-4AAC-A357-C777F758442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38800" y="5863281"/>
            <a:ext cx="914400" cy="914400"/>
          </a:xfrm>
          <a:prstGeom prst="rect">
            <a:avLst/>
          </a:prstGeom>
        </p:spPr>
      </p:pic>
      <p:pic>
        <p:nvPicPr>
          <p:cNvPr id="69" name="Graphic 68" descr="Wine">
            <a:extLst>
              <a:ext uri="{FF2B5EF4-FFF2-40B4-BE49-F238E27FC236}">
                <a16:creationId xmlns:a16="http://schemas.microsoft.com/office/drawing/2014/main" id="{EEE44A77-AA72-406E-BAD4-C7BFA73624D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45827" y="5764427"/>
            <a:ext cx="914400" cy="914400"/>
          </a:xfrm>
          <a:prstGeom prst="rect">
            <a:avLst/>
          </a:prstGeom>
        </p:spPr>
      </p:pic>
      <p:pic>
        <p:nvPicPr>
          <p:cNvPr id="71" name="Graphic 70" descr="Beer">
            <a:extLst>
              <a:ext uri="{FF2B5EF4-FFF2-40B4-BE49-F238E27FC236}">
                <a16:creationId xmlns:a16="http://schemas.microsoft.com/office/drawing/2014/main" id="{59864F71-34DA-4C10-B5D9-161C302924D3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40692" y="5792228"/>
            <a:ext cx="914400" cy="914400"/>
          </a:xfrm>
          <a:prstGeom prst="rect">
            <a:avLst/>
          </a:prstGeom>
        </p:spPr>
      </p:pic>
      <p:pic>
        <p:nvPicPr>
          <p:cNvPr id="11" name="Picture 10" descr="&lt;strong&gt;Maid&lt;/strong&gt; pictogram | Free SV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1" y="144028"/>
            <a:ext cx="1877431" cy="1877431"/>
          </a:xfrm>
          <a:prstGeom prst="rect">
            <a:avLst/>
          </a:prstGeom>
        </p:spPr>
      </p:pic>
      <p:pic>
        <p:nvPicPr>
          <p:cNvPr id="4" name="Picture 3" descr="House &lt;strong&gt;cleaning&lt;/strong&gt;. » 3 Style Life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452710"/>
            <a:ext cx="1562708" cy="13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5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45560-C1DF-41C5-B6C9-543861C0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157" y="2786449"/>
            <a:ext cx="6856363" cy="1371600"/>
          </a:xfrm>
        </p:spPr>
        <p:txBody>
          <a:bodyPr>
            <a:norm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SZÁLLODAI DOLGOZÓ - </a:t>
            </a:r>
            <a:r>
              <a:rPr lang="hu-HU" sz="2400" dirty="0"/>
              <a:t>Takarítói munkakör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579C9-360C-4AE2-9111-F2211E56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2" y="916872"/>
            <a:ext cx="9765957" cy="182632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K</a:t>
            </a:r>
            <a:r>
              <a:rPr lang="hu-HU" dirty="0" smtClean="0"/>
              <a:t>önnyű </a:t>
            </a:r>
            <a:r>
              <a:rPr lang="hu-HU" dirty="0"/>
              <a:t>fizikai munkák közé </a:t>
            </a:r>
            <a:r>
              <a:rPr lang="hu-HU" dirty="0" smtClean="0"/>
              <a:t>tartozik.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Megbízhatóság nagyon fontos.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Megfelelő kommunikációs készség, udvariasság a vendégekkel.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N</a:t>
            </a:r>
            <a:r>
              <a:rPr lang="hu-HU" dirty="0" smtClean="0"/>
              <a:t>agyobb </a:t>
            </a:r>
            <a:r>
              <a:rPr lang="hu-HU" dirty="0"/>
              <a:t>szállodákban korszerű gépek segítségével kell végezni a feladatokat, aminek használati útmutatóját tudni </a:t>
            </a:r>
            <a:r>
              <a:rPr lang="hu-HU" dirty="0" smtClean="0"/>
              <a:t>kell.</a:t>
            </a:r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E32A47C-5600-486D-A7B2-D2C1A9D6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495" y="4372864"/>
            <a:ext cx="6210300" cy="13497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A szobatakarítások (távozó, érkező takarítás).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A </a:t>
            </a:r>
            <a:r>
              <a:rPr lang="hu-HU" dirty="0"/>
              <a:t>minibárra vonatkozó </a:t>
            </a:r>
            <a:r>
              <a:rPr lang="hu-HU" dirty="0" smtClean="0"/>
              <a:t>leltár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Az </a:t>
            </a:r>
            <a:r>
              <a:rPr lang="hu-HU" dirty="0"/>
              <a:t>érkező szobák esetében a különleges bekészítéseket (gyerekágy, virágcsokor stb.) </a:t>
            </a:r>
            <a:endParaRPr lang="hu-HU" dirty="0" smtClean="0"/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dirty="0" smtClean="0"/>
          </a:p>
        </p:txBody>
      </p:sp>
      <p:pic>
        <p:nvPicPr>
          <p:cNvPr id="7" name="Picture 6" descr="Maids &amp; Housekeeping Cleaners at My Next Move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97" y="3916392"/>
            <a:ext cx="3811370" cy="21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408D-A283-44DB-9351-2B7DA40E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Duális képzés – időtartama 3 év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1DBF-C52B-46FD-AD50-765C4F6A5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2824575"/>
            <a:ext cx="4754880" cy="238434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0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Elméleti képzés</a:t>
            </a:r>
          </a:p>
          <a:p>
            <a:pPr marL="0" indent="0">
              <a:buNone/>
            </a:pPr>
            <a:endParaRPr lang="hu-HU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Általános műveltségi tantárgyak </a:t>
            </a:r>
          </a:p>
          <a:p>
            <a:pPr marL="0" indent="0">
              <a:buNone/>
            </a:pPr>
            <a:endParaRPr lang="hu-HU" sz="2600" dirty="0" smtClean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szaktantárgyak</a:t>
            </a:r>
          </a:p>
          <a:p>
            <a:pPr marL="0" indent="0">
              <a:buNone/>
            </a:pPr>
            <a:endParaRPr lang="hu-HU" dirty="0" smtClean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rgbClr val="222222"/>
              </a:solidFill>
              <a:latin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A008-8687-4E85-A0EE-72D518FAD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721632"/>
            <a:ext cx="4754880" cy="16778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sz="2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Gyakorlati </a:t>
            </a:r>
            <a:r>
              <a:rPr lang="hu-H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képzés</a:t>
            </a:r>
          </a:p>
          <a:p>
            <a:pPr marL="0" indent="0">
              <a:buNone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IX osztályban – 5 hét összevont gyakorlat + heti 3 óra</a:t>
            </a:r>
          </a:p>
          <a:p>
            <a:pPr marL="0" indent="0">
              <a:buNone/>
            </a:pP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X. osztályban – 9 hét összevont gyakorlat + heti 2 nap</a:t>
            </a:r>
          </a:p>
          <a:p>
            <a:pPr marL="0" indent="0">
              <a:buNone/>
            </a:pP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XI. Osztályban – 10 hét összevont gyakorlat + heti 3 nap</a:t>
            </a:r>
          </a:p>
          <a:p>
            <a:pPr marL="0" indent="0">
              <a:buNone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2204" y="2096219"/>
            <a:ext cx="936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F</a:t>
            </a:r>
            <a:r>
              <a:rPr lang="hu-HU" dirty="0" smtClean="0">
                <a:solidFill>
                  <a:srgbClr val="222222"/>
                </a:solidFill>
                <a:latin typeface="Verdana" panose="020B0604030504040204" pitchFamily="34" charset="0"/>
              </a:rPr>
              <a:t>elvételi </a:t>
            </a:r>
            <a:r>
              <a:rPr lang="hu-HU" dirty="0" err="1" smtClean="0">
                <a:solidFill>
                  <a:srgbClr val="222222"/>
                </a:solidFill>
                <a:latin typeface="Verdana" panose="020B0604030504040204" pitchFamily="34" charset="0"/>
              </a:rPr>
              <a:t>vizsg</a:t>
            </a:r>
            <a:r>
              <a:rPr lang="en-US" dirty="0" smtClean="0">
                <a:solidFill>
                  <a:srgbClr val="222222"/>
                </a:solidFill>
                <a:latin typeface="Verdana" panose="020B0604030504040204" pitchFamily="34" charset="0"/>
              </a:rPr>
              <a:t>a - </a:t>
            </a:r>
            <a:r>
              <a:rPr lang="hu-HU" dirty="0" smtClean="0">
                <a:solidFill>
                  <a:srgbClr val="222222"/>
                </a:solidFill>
                <a:latin typeface="Verdana" panose="020B0604030504040204" pitchFamily="34" charset="0"/>
              </a:rPr>
              <a:t>a </a:t>
            </a:r>
            <a:r>
              <a:rPr lang="hu-HU" dirty="0">
                <a:solidFill>
                  <a:srgbClr val="222222"/>
                </a:solidFill>
                <a:latin typeface="Verdana" panose="020B0604030504040204" pitchFamily="34" charset="0"/>
              </a:rPr>
              <a:t>gazdasági egység vezetője </a:t>
            </a:r>
            <a:r>
              <a:rPr lang="hu-HU" dirty="0" smtClean="0">
                <a:solidFill>
                  <a:srgbClr val="222222"/>
                </a:solidFill>
                <a:latin typeface="Verdana" panose="020B0604030504040204" pitchFamily="34" charset="0"/>
              </a:rPr>
              <a:t>és a szakoktatók szervezésével</a:t>
            </a:r>
          </a:p>
          <a:p>
            <a:r>
              <a:rPr lang="hu-HU" dirty="0" smtClean="0">
                <a:solidFill>
                  <a:srgbClr val="222222"/>
                </a:solidFill>
                <a:latin typeface="Verdana" panose="020B0604030504040204" pitchFamily="34" charset="0"/>
              </a:rPr>
              <a:t> </a:t>
            </a:r>
            <a:endParaRPr lang="hu-HU" dirty="0"/>
          </a:p>
        </p:txBody>
      </p:sp>
      <p:sp>
        <p:nvSpPr>
          <p:cNvPr id="6" name="Rectangle 5"/>
          <p:cNvSpPr/>
          <p:nvPr/>
        </p:nvSpPr>
        <p:spPr>
          <a:xfrm>
            <a:off x="1811547" y="5180900"/>
            <a:ext cx="7522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3 év elvégzése után </a:t>
            </a:r>
            <a:r>
              <a:rPr lang="hu-HU" dirty="0" smtClean="0"/>
              <a:t>– Szakvizsga – Szakképzettség megszerzése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8254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122</TotalTime>
  <Words>334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Garamond</vt:lpstr>
      <vt:lpstr>Verdana</vt:lpstr>
      <vt:lpstr>Wingdings</vt:lpstr>
      <vt:lpstr>Savon</vt:lpstr>
      <vt:lpstr>SZAKÁCS</vt:lpstr>
      <vt:lpstr>A SZAKÁCS – fő tevékenységi köre a főzés</vt:lpstr>
      <vt:lpstr>PINCÉR</vt:lpstr>
      <vt:lpstr>A PINCÉR – étel, ital felszolgálás</vt:lpstr>
      <vt:lpstr>SZÁLLODAI DOLGOZÓ</vt:lpstr>
      <vt:lpstr>A SZÁLLODAI DOLGOZÓ - Takarítói munkakör</vt:lpstr>
      <vt:lpstr>Duális képzés – időtartama 3 év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Annamaria.Sukosd</dc:creator>
  <cp:lastModifiedBy>Sükösd Annamária</cp:lastModifiedBy>
  <cp:revision>34</cp:revision>
  <dcterms:created xsi:type="dcterms:W3CDTF">2022-03-09T18:50:01Z</dcterms:created>
  <dcterms:modified xsi:type="dcterms:W3CDTF">2022-03-10T11:23:19Z</dcterms:modified>
</cp:coreProperties>
</file>